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Merriweather" pitchFamily="2" charset="0"/>
      <p:regular r:id="rId10"/>
      <p:bold r:id="rId11"/>
      <p:italic r:id="rId12"/>
      <p:boldItalic r:id="rId13"/>
    </p:embeddedFont>
  </p:embeddedFontLst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8"/>
    <p:restoredTop sz="94640"/>
  </p:normalViewPr>
  <p:slideViewPr>
    <p:cSldViewPr snapToGrid="0" snapToObjects="1">
      <p:cViewPr varScale="1">
        <p:scale>
          <a:sx n="90" d="100"/>
          <a:sy n="90" d="100"/>
        </p:scale>
        <p:origin x="240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 shilling" userId="94de3c21415a2cd2" providerId="LiveId" clId="{CE914CB5-E711-4841-BC33-8FE5654358BB}"/>
    <pc:docChg chg="modSld">
      <pc:chgData name="anna shilling" userId="94de3c21415a2cd2" providerId="LiveId" clId="{CE914CB5-E711-4841-BC33-8FE5654358BB}" dt="2025-01-30T11:53:44.165" v="31" actId="14100"/>
      <pc:docMkLst>
        <pc:docMk/>
      </pc:docMkLst>
      <pc:sldChg chg="modNotesTx">
        <pc:chgData name="anna shilling" userId="94de3c21415a2cd2" providerId="LiveId" clId="{CE914CB5-E711-4841-BC33-8FE5654358BB}" dt="2025-01-30T11:37:12.686" v="3" actId="20577"/>
        <pc:sldMkLst>
          <pc:docMk/>
          <pc:sldMk cId="0" sldId="256"/>
        </pc:sldMkLst>
      </pc:sldChg>
      <pc:sldChg chg="modSp mod">
        <pc:chgData name="anna shilling" userId="94de3c21415a2cd2" providerId="LiveId" clId="{CE914CB5-E711-4841-BC33-8FE5654358BB}" dt="2025-01-30T11:53:44.165" v="31" actId="14100"/>
        <pc:sldMkLst>
          <pc:docMk/>
          <pc:sldMk cId="0" sldId="262"/>
        </pc:sldMkLst>
        <pc:spChg chg="mod">
          <ac:chgData name="anna shilling" userId="94de3c21415a2cd2" providerId="LiveId" clId="{CE914CB5-E711-4841-BC33-8FE5654358BB}" dt="2025-01-30T11:53:44.165" v="31" actId="14100"/>
          <ac:spMkLst>
            <pc:docMk/>
            <pc:sldMk cId="0" sldId="262"/>
            <ac:spMk id="8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3532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שלום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8784" y="1356588"/>
            <a:ext cx="8280202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6050"/>
              </a:lnSpc>
              <a:buNone/>
            </a:pPr>
            <a:r>
              <a:rPr lang="en-US" sz="5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Survival of tardigrades  in subzero temperatures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478784" y="3753854"/>
            <a:ext cx="8280202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Welcome! Today we'll dive into my research on tardigrades, exploring a unique database and the exciting questions it raises.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478784" y="5659116"/>
            <a:ext cx="4450311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by Anna Shilling Bakalinsky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20190"/>
            <a:ext cx="1066395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Scientific background: Tardigrades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745343"/>
            <a:ext cx="3702368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Research Focus</a:t>
            </a:r>
            <a:endParaRPr lang="en-US" sz="2900" dirty="0"/>
          </a:p>
        </p:txBody>
      </p:sp>
      <p:sp>
        <p:nvSpPr>
          <p:cNvPr id="4" name="Text 2"/>
          <p:cNvSpPr/>
          <p:nvPr/>
        </p:nvSpPr>
        <p:spPr>
          <a:xfrm>
            <a:off x="863798" y="3454956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Research is focused on elucidating the mechanisms of tardigrade cold temperature survival.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5120521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includes exploring freeze avoidance and tolerance strategies.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576" y="2745343"/>
            <a:ext cx="3898940" cy="9255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Unknown Mechanisms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5372576" y="3917752"/>
            <a:ext cx="3898940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underlying mechanisms of tardigrade cold temperature survival remain largely unknown, prompting further investigation.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81354" y="2745343"/>
            <a:ext cx="3702368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Survival Strategies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9881354" y="3454956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Tardigrades exhibit remarkable survival abilities.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9881354" y="4725710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They can withstand extreme desiccation.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881354" y="5601653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They likely employ diverse strategies for cold temperature survival.</a:t>
            </a:r>
            <a:endParaRPr lang="en-US" sz="1900" dirty="0"/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3BA4F841-C29B-008E-2EA4-1EBB0CFB0229}"/>
              </a:ext>
            </a:extLst>
          </p:cNvPr>
          <p:cNvSpPr/>
          <p:nvPr/>
        </p:nvSpPr>
        <p:spPr>
          <a:xfrm>
            <a:off x="12500810" y="7531770"/>
            <a:ext cx="2009274" cy="5775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79421"/>
            <a:ext cx="129028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Tardigrade Cryobiology: Experimental Validation and Database Creation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992160"/>
            <a:ext cx="12902803" cy="9255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600"/>
              </a:lnSpc>
              <a:buNone/>
            </a:pPr>
            <a:r>
              <a:rPr lang="en-US" sz="2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Directional Freezing Microscopy: Core methodology enabling the following: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59866" y="4509968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Direct observation of tardigrades surviving internal fluid freezing.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59866" y="552164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Subsequent full recovery of the tardigrades.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459866" y="6294921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Validating their remarkable cryobiotic capabilities.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319370" y="4679117"/>
            <a:ext cx="3702368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Observations</a:t>
            </a:r>
            <a:endParaRPr lang="en-US" sz="2900" dirty="0"/>
          </a:p>
        </p:txBody>
      </p:sp>
      <p:sp>
        <p:nvSpPr>
          <p:cNvPr id="8" name="Text 6"/>
          <p:cNvSpPr/>
          <p:nvPr/>
        </p:nvSpPr>
        <p:spPr>
          <a:xfrm>
            <a:off x="1319370" y="5533114"/>
            <a:ext cx="3702368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2. Recovery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1319370" y="6266790"/>
            <a:ext cx="3702368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3. Validation</a:t>
            </a:r>
            <a:endParaRPr lang="en-US" sz="2900" dirty="0"/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16B4BF6C-5F90-77B7-436A-A95587C6A845}"/>
              </a:ext>
            </a:extLst>
          </p:cNvPr>
          <p:cNvSpPr/>
          <p:nvPr/>
        </p:nvSpPr>
        <p:spPr>
          <a:xfrm>
            <a:off x="12500810" y="7531770"/>
            <a:ext cx="2009274" cy="5775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0672" y="543096"/>
            <a:ext cx="7455456" cy="1809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4700"/>
              </a:lnSpc>
              <a:buNone/>
            </a:pPr>
            <a:r>
              <a:rPr lang="en-US" sz="3600" b="1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Quantifying Tardigrade Cryosurvival: A Need for Standardized Metrics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330672" y="2761920"/>
            <a:ext cx="5887403" cy="753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While visual evidence of tardigrade survival after freezing exists:</a:t>
            </a:r>
            <a:endParaRPr lang="en-US" sz="2350" dirty="0"/>
          </a:p>
        </p:txBody>
      </p:sp>
      <p:sp>
        <p:nvSpPr>
          <p:cNvPr id="5" name="Shape 2"/>
          <p:cNvSpPr/>
          <p:nvPr/>
        </p:nvSpPr>
        <p:spPr>
          <a:xfrm>
            <a:off x="6330672" y="4100870"/>
            <a:ext cx="542806" cy="542806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pPr algn="l" rtl="0"/>
            <a:endParaRPr lang="he-IL"/>
          </a:p>
        </p:txBody>
      </p:sp>
      <p:sp>
        <p:nvSpPr>
          <p:cNvPr id="6" name="Text 3"/>
          <p:cNvSpPr/>
          <p:nvPr/>
        </p:nvSpPr>
        <p:spPr>
          <a:xfrm>
            <a:off x="6522482" y="4191357"/>
            <a:ext cx="159187" cy="361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0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7114699" y="4100870"/>
            <a:ext cx="6671429" cy="771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lack of standardized quantitative metrics is a significant limitation.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30672" y="5427583"/>
            <a:ext cx="542806" cy="542806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pPr algn="l" rtl="0"/>
            <a:endParaRPr lang="he-IL"/>
          </a:p>
        </p:txBody>
      </p:sp>
      <p:sp>
        <p:nvSpPr>
          <p:cNvPr id="9" name="Text 6"/>
          <p:cNvSpPr/>
          <p:nvPr/>
        </p:nvSpPr>
        <p:spPr>
          <a:xfrm>
            <a:off x="6493907" y="5518071"/>
            <a:ext cx="216337" cy="361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0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7114699" y="5427583"/>
            <a:ext cx="6671429" cy="771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Without standardized measures, replication and validation of these findings are challenging.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6330672" y="6754297"/>
            <a:ext cx="542806" cy="542806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pPr algn="l" rtl="0"/>
            <a:endParaRPr lang="he-IL"/>
          </a:p>
        </p:txBody>
      </p:sp>
      <p:sp>
        <p:nvSpPr>
          <p:cNvPr id="12" name="Text 9"/>
          <p:cNvSpPr/>
          <p:nvPr/>
        </p:nvSpPr>
        <p:spPr>
          <a:xfrm>
            <a:off x="6500693" y="6844784"/>
            <a:ext cx="202644" cy="361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0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7114700" y="6754297"/>
            <a:ext cx="5887402" cy="771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scientific community requires robust, quantifiable data to support these claims.</a:t>
            </a:r>
            <a:endParaRPr lang="en-US" sz="1850" dirty="0"/>
          </a:p>
        </p:txBody>
      </p:sp>
      <p:sp>
        <p:nvSpPr>
          <p:cNvPr id="14" name="מלבן 13">
            <a:extLst>
              <a:ext uri="{FF2B5EF4-FFF2-40B4-BE49-F238E27FC236}">
                <a16:creationId xmlns:a16="http://schemas.microsoft.com/office/drawing/2014/main" id="{DC1990CF-A846-E2C1-EF9B-D6BBF62FD7D1}"/>
              </a:ext>
            </a:extLst>
          </p:cNvPr>
          <p:cNvSpPr/>
          <p:nvPr/>
        </p:nvSpPr>
        <p:spPr>
          <a:xfrm>
            <a:off x="12500810" y="7531770"/>
            <a:ext cx="2009274" cy="5775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202" y="518755"/>
            <a:ext cx="13309997" cy="1132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buNone/>
            </a:pP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Methods: Bridging the Gap Between Visual Evidence and Quantitative Measures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02" y="1961146"/>
            <a:ext cx="943213" cy="12222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86307" y="2084191"/>
            <a:ext cx="3852756" cy="301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Video Segmentation: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1886307" y="2679721"/>
            <a:ext cx="12083891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Breaking down the video into individual frames at a specific rate, thus creating images. </a:t>
            </a:r>
            <a:endParaRPr lang="en-US" sz="20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202" y="3470382"/>
            <a:ext cx="943213" cy="122222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86306" y="3593427"/>
            <a:ext cx="6171409" cy="301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Machine Learning Segmentation: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1886307" y="4188957"/>
            <a:ext cx="12083891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Using YOLO11 Instance Segmentation to identify tardigrades within each image.</a:t>
            </a:r>
            <a:endParaRPr lang="en-US" sz="20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202" y="4979618"/>
            <a:ext cx="943213" cy="122222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886307" y="5102663"/>
            <a:ext cx="5007920" cy="301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Pixel Intensity Calculation:</a:t>
            </a:r>
            <a:endParaRPr lang="en-US" sz="2800" dirty="0"/>
          </a:p>
        </p:txBody>
      </p:sp>
      <p:sp>
        <p:nvSpPr>
          <p:cNvPr id="11" name="Text 6"/>
          <p:cNvSpPr/>
          <p:nvPr/>
        </p:nvSpPr>
        <p:spPr>
          <a:xfrm>
            <a:off x="1910371" y="5698193"/>
            <a:ext cx="12083891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Determining each tardigrade's average pixel value (brightness) in every frame using K-means.</a:t>
            </a:r>
            <a:endParaRPr lang="en-US" sz="20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202" y="6488855"/>
            <a:ext cx="943213" cy="122222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86306" y="6611900"/>
            <a:ext cx="3747001" cy="301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Visualization:</a:t>
            </a:r>
            <a:endParaRPr lang="en-US" sz="2800" dirty="0"/>
          </a:p>
        </p:txBody>
      </p:sp>
      <p:sp>
        <p:nvSpPr>
          <p:cNvPr id="14" name="Text 8"/>
          <p:cNvSpPr/>
          <p:nvPr/>
        </p:nvSpPr>
        <p:spPr>
          <a:xfrm>
            <a:off x="1886307" y="7207430"/>
            <a:ext cx="12083891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Plotting the average pixel values over time axis to visualize changes in tardigrade brightness.</a:t>
            </a:r>
            <a:endParaRPr lang="en-US" sz="2000" dirty="0"/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84EBE5B8-BB4E-680C-4A3C-6DF0509FA6D5}"/>
              </a:ext>
            </a:extLst>
          </p:cNvPr>
          <p:cNvSpPr/>
          <p:nvPr/>
        </p:nvSpPr>
        <p:spPr>
          <a:xfrm>
            <a:off x="12500810" y="7531770"/>
            <a:ext cx="2009274" cy="5775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324" y="726804"/>
            <a:ext cx="9837308" cy="616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850"/>
              </a:lnSpc>
              <a:buNone/>
            </a:pPr>
            <a:r>
              <a:rPr lang="en-US" sz="4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Conclusions: Shaping the Future</a:t>
            </a:r>
            <a:endParaRPr lang="en-US" sz="4800" dirty="0"/>
          </a:p>
        </p:txBody>
      </p:sp>
      <p:sp>
        <p:nvSpPr>
          <p:cNvPr id="3" name="Shape 1"/>
          <p:cNvSpPr/>
          <p:nvPr/>
        </p:nvSpPr>
        <p:spPr>
          <a:xfrm>
            <a:off x="690324" y="1718108"/>
            <a:ext cx="1505002" cy="1288340"/>
          </a:xfrm>
          <a:prstGeom prst="roundRect">
            <a:avLst>
              <a:gd name="adj" fmla="val 729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pPr marL="0" algn="l" defTabSz="914400" rtl="0" eaLnBrk="1" latinLnBrk="0" hangingPunct="1"/>
            <a:endParaRPr lang="he-IL"/>
          </a:p>
        </p:txBody>
      </p:sp>
      <p:sp>
        <p:nvSpPr>
          <p:cNvPr id="4" name="Text 2"/>
          <p:cNvSpPr/>
          <p:nvPr/>
        </p:nvSpPr>
        <p:spPr>
          <a:xfrm>
            <a:off x="895112" y="2240994"/>
            <a:ext cx="108466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1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2482132" y="1802459"/>
            <a:ext cx="2465665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4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Findings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2482132" y="2301133"/>
            <a:ext cx="10640854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4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Providing standard quantitative metrics that allow alignment with other studies </a:t>
            </a:r>
          </a:p>
          <a:p>
            <a:pPr marL="0" indent="0" algn="l" rtl="0">
              <a:lnSpc>
                <a:spcPts val="24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 the field around the world.</a:t>
            </a:r>
            <a:endParaRPr lang="en-US" sz="2000" dirty="0"/>
          </a:p>
        </p:txBody>
      </p:sp>
      <p:sp>
        <p:nvSpPr>
          <p:cNvPr id="7" name="Shape 5"/>
          <p:cNvSpPr/>
          <p:nvPr/>
        </p:nvSpPr>
        <p:spPr>
          <a:xfrm>
            <a:off x="2358189" y="2962633"/>
            <a:ext cx="11483303" cy="45719"/>
          </a:xfrm>
          <a:prstGeom prst="roundRect">
            <a:avLst>
              <a:gd name="adj" fmla="val 724834"/>
            </a:avLst>
          </a:prstGeom>
          <a:solidFill>
            <a:srgbClr val="194A99"/>
          </a:solidFill>
          <a:ln/>
        </p:spPr>
        <p:txBody>
          <a:bodyPr/>
          <a:lstStyle/>
          <a:p>
            <a:pPr marL="0" algn="l" defTabSz="914400" rtl="0" eaLnBrk="1" latinLnBrk="0" hangingPunct="1"/>
            <a:endParaRPr lang="he-IL"/>
          </a:p>
        </p:txBody>
      </p:sp>
      <p:sp>
        <p:nvSpPr>
          <p:cNvPr id="8" name="Shape 6"/>
          <p:cNvSpPr/>
          <p:nvPr/>
        </p:nvSpPr>
        <p:spPr>
          <a:xfrm>
            <a:off x="690324" y="3105031"/>
            <a:ext cx="2999207" cy="1767721"/>
          </a:xfrm>
          <a:prstGeom prst="roundRect">
            <a:avLst>
              <a:gd name="adj" fmla="val 468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pPr algn="l" rtl="0"/>
            <a:endParaRPr lang="he-IL"/>
          </a:p>
        </p:txBody>
      </p:sp>
      <p:sp>
        <p:nvSpPr>
          <p:cNvPr id="9" name="Text 7"/>
          <p:cNvSpPr/>
          <p:nvPr/>
        </p:nvSpPr>
        <p:spPr>
          <a:xfrm>
            <a:off x="895112" y="3791664"/>
            <a:ext cx="147399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1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4052712" y="3302198"/>
            <a:ext cx="2465665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4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Limitations</a:t>
            </a:r>
            <a:endParaRPr lang="en-US" sz="2800" dirty="0"/>
          </a:p>
        </p:txBody>
      </p:sp>
      <p:sp>
        <p:nvSpPr>
          <p:cNvPr id="11" name="Text 9"/>
          <p:cNvSpPr/>
          <p:nvPr/>
        </p:nvSpPr>
        <p:spPr>
          <a:xfrm>
            <a:off x="4052712" y="3728680"/>
            <a:ext cx="9530946" cy="946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24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main limitation is the inaccuracy of detecting the Tardigrades. Over time, the more exposure the model has to these microscope images, the more accurate it will become.</a:t>
            </a:r>
            <a:endParaRPr lang="en-US" sz="2000" dirty="0"/>
          </a:p>
        </p:txBody>
      </p:sp>
      <p:sp>
        <p:nvSpPr>
          <p:cNvPr id="12" name="Shape 10"/>
          <p:cNvSpPr/>
          <p:nvPr/>
        </p:nvSpPr>
        <p:spPr>
          <a:xfrm>
            <a:off x="3826043" y="4828938"/>
            <a:ext cx="10015450" cy="45719"/>
          </a:xfrm>
          <a:prstGeom prst="roundRect">
            <a:avLst>
              <a:gd name="adj" fmla="val 724834"/>
            </a:avLst>
          </a:prstGeom>
          <a:solidFill>
            <a:srgbClr val="194A99"/>
          </a:solidFill>
          <a:ln/>
        </p:spPr>
        <p:txBody>
          <a:bodyPr/>
          <a:lstStyle/>
          <a:p>
            <a:pPr marL="0" algn="l" defTabSz="914400" rtl="0" eaLnBrk="1" latinLnBrk="0" hangingPunct="1"/>
            <a:endParaRPr lang="he-IL" dirty="0"/>
          </a:p>
        </p:txBody>
      </p:sp>
      <p:sp>
        <p:nvSpPr>
          <p:cNvPr id="13" name="Shape 11"/>
          <p:cNvSpPr/>
          <p:nvPr/>
        </p:nvSpPr>
        <p:spPr>
          <a:xfrm>
            <a:off x="690324" y="4971336"/>
            <a:ext cx="4515089" cy="2398990"/>
          </a:xfrm>
          <a:prstGeom prst="roundRect">
            <a:avLst>
              <a:gd name="adj" fmla="val 34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pPr algn="l" rtl="0"/>
            <a:endParaRPr lang="he-IL"/>
          </a:p>
        </p:txBody>
      </p:sp>
      <p:sp>
        <p:nvSpPr>
          <p:cNvPr id="14" name="Text 12"/>
          <p:cNvSpPr/>
          <p:nvPr/>
        </p:nvSpPr>
        <p:spPr>
          <a:xfrm>
            <a:off x="895112" y="5973604"/>
            <a:ext cx="138113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1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800" dirty="0"/>
          </a:p>
        </p:txBody>
      </p:sp>
      <p:sp>
        <p:nvSpPr>
          <p:cNvPr id="15" name="Text 13"/>
          <p:cNvSpPr/>
          <p:nvPr/>
        </p:nvSpPr>
        <p:spPr>
          <a:xfrm>
            <a:off x="5575275" y="5168503"/>
            <a:ext cx="4952357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4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Directions &amp; Impact:</a:t>
            </a:r>
            <a:endParaRPr lang="en-US" sz="2800" dirty="0"/>
          </a:p>
        </p:txBody>
      </p:sp>
      <p:sp>
        <p:nvSpPr>
          <p:cNvPr id="16" name="Text 14"/>
          <p:cNvSpPr/>
          <p:nvPr/>
        </p:nvSpPr>
        <p:spPr>
          <a:xfrm>
            <a:off x="5575276" y="5594985"/>
            <a:ext cx="8266216" cy="1578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24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By expanding the method's capabilities to identify and track various objects based on color changes and developing a user-friendly application, we aim to create a versatile tool for quantitative analysis of biological processes, enhancing our understanding of tardigrade cryobiology and beyond.</a:t>
            </a:r>
            <a:endParaRPr lang="en-US" sz="2000" dirty="0"/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708B2503-114A-A52B-4078-CDFE48FEA424}"/>
              </a:ext>
            </a:extLst>
          </p:cNvPr>
          <p:cNvSpPr/>
          <p:nvPr/>
        </p:nvSpPr>
        <p:spPr>
          <a:xfrm>
            <a:off x="12500810" y="7531770"/>
            <a:ext cx="2009274" cy="5775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218248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Moving Forward: The Next Steps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1218724" y="3130987"/>
            <a:ext cx="30480" cy="3880366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5" name="Shape 2"/>
          <p:cNvSpPr/>
          <p:nvPr/>
        </p:nvSpPr>
        <p:spPr>
          <a:xfrm>
            <a:off x="1481137" y="3671054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6" name="Shape 3"/>
          <p:cNvSpPr/>
          <p:nvPr/>
        </p:nvSpPr>
        <p:spPr>
          <a:xfrm>
            <a:off x="956310" y="340864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he-IL"/>
          </a:p>
        </p:txBody>
      </p:sp>
      <p:sp>
        <p:nvSpPr>
          <p:cNvPr id="7" name="Text 4"/>
          <p:cNvSpPr/>
          <p:nvPr/>
        </p:nvSpPr>
        <p:spPr>
          <a:xfrm>
            <a:off x="1152525" y="3501152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8" name="Text 5"/>
          <p:cNvSpPr/>
          <p:nvPr/>
        </p:nvSpPr>
        <p:spPr>
          <a:xfrm>
            <a:off x="2591513" y="3377803"/>
            <a:ext cx="608099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rtl="0">
              <a:lnSpc>
                <a:spcPts val="3000"/>
              </a:lnSpc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Developing an application  in </a:t>
            </a:r>
            <a:r>
              <a:rPr lang="en-US" sz="24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Streamlit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2591514" y="3911322"/>
            <a:ext cx="568868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 allow users all over the world to use the method efficiently and conveniently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481137" y="5734645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11" name="Shape 8"/>
          <p:cNvSpPr/>
          <p:nvPr/>
        </p:nvSpPr>
        <p:spPr>
          <a:xfrm>
            <a:off x="956310" y="5472232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he-IL"/>
          </a:p>
        </p:txBody>
      </p:sp>
      <p:sp>
        <p:nvSpPr>
          <p:cNvPr id="12" name="Text 9"/>
          <p:cNvSpPr/>
          <p:nvPr/>
        </p:nvSpPr>
        <p:spPr>
          <a:xfrm>
            <a:off x="1123236" y="5564743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3" name="Text 10"/>
          <p:cNvSpPr/>
          <p:nvPr/>
        </p:nvSpPr>
        <p:spPr>
          <a:xfrm>
            <a:off x="2591514" y="5441394"/>
            <a:ext cx="516266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Expand the method's capabilities: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2591514" y="5974913"/>
            <a:ext cx="568868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 identify Tradegrades and other objects and continue processing based on color changes.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5504</TotalTime>
  <Words>455</Words>
  <Application>Microsoft Macintosh PowerPoint</Application>
  <PresentationFormat>מותאם אישית</PresentationFormat>
  <Paragraphs>64</Paragraphs>
  <Slides>7</Slides>
  <Notes>7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7</vt:i4>
      </vt:variant>
    </vt:vector>
  </HeadingPairs>
  <TitlesOfParts>
    <vt:vector size="11" baseType="lpstr">
      <vt:lpstr>Merriweather</vt:lpstr>
      <vt:lpstr>Arial</vt:lpstr>
      <vt:lpstr>Merriweather Bold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anna shilling</cp:lastModifiedBy>
  <cp:revision>2</cp:revision>
  <dcterms:created xsi:type="dcterms:W3CDTF">2025-01-26T15:25:51Z</dcterms:created>
  <dcterms:modified xsi:type="dcterms:W3CDTF">2025-01-30T11:53:45Z</dcterms:modified>
</cp:coreProperties>
</file>